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49263" y="714375"/>
            <a:ext cx="6362700" cy="357981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31774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49263" y="714375"/>
            <a:ext cx="6362700" cy="357981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31774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7551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08/04/2020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08/04/2020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08/04/2020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08/04/2020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PP- 004 - PATRIMONIO MUNICIPAL 2020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=""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98031" y="1131480"/>
            <a:ext cx="1194957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=""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485081" y="2615495"/>
            <a:ext cx="122085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=""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42641" y="4993998"/>
            <a:ext cx="2876296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="" xmlns:a16="http://schemas.microsoft.com/office/drawing/2014/main" id="{6B3E596B-6A15-4074-871D-FB6907EA2FBF}"/>
              </a:ext>
            </a:extLst>
          </p:cNvPr>
          <p:cNvSpPr/>
          <p:nvPr/>
        </p:nvSpPr>
        <p:spPr>
          <a:xfrm>
            <a:off x="1660277" y="1117356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Propósito del Programa: Promover y gestionar la formalización de la seguridad jurídica de la propiedad de los bienes muebles e  inmuebles públicos y privados en el municipio, y proteger los intereses y el patrimonio del Ayuntamiento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68" name="Diagrama de flujo: proceso 30">
            <a:extLst>
              <a:ext uri="{FF2B5EF4-FFF2-40B4-BE49-F238E27FC236}">
                <a16:creationId xmlns="" xmlns:a16="http://schemas.microsoft.com/office/drawing/2014/main" id="{C44B6CEB-9409-4500-8DC7-0AEB4684C5AC}"/>
              </a:ext>
            </a:extLst>
          </p:cNvPr>
          <p:cNvSpPr/>
          <p:nvPr/>
        </p:nvSpPr>
        <p:spPr>
          <a:xfrm>
            <a:off x="4408612" y="5637438"/>
            <a:ext cx="2270312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 Informe trimestral presentado al Ayuntamiento del estado de los asuntos jurídicos</a:t>
            </a:r>
          </a:p>
        </p:txBody>
      </p:sp>
      <p:sp>
        <p:nvSpPr>
          <p:cNvPr id="70" name="Diagrama de flujo: proceso 30">
            <a:extLst>
              <a:ext uri="{FF2B5EF4-FFF2-40B4-BE49-F238E27FC236}">
                <a16:creationId xmlns="" xmlns:a16="http://schemas.microsoft.com/office/drawing/2014/main" id="{6954C289-4513-4CA6-91EF-AEC74A4728F7}"/>
              </a:ext>
            </a:extLst>
          </p:cNvPr>
          <p:cNvSpPr/>
          <p:nvPr/>
        </p:nvSpPr>
        <p:spPr>
          <a:xfrm>
            <a:off x="1764021" y="4642679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Ayuntamiento representado legalmente en audiencias y diligencias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="" xmlns:a16="http://schemas.microsoft.com/office/drawing/2014/main" id="{1BE0CEBE-3FDA-4148-AA6E-7D2CAA5FC21F}"/>
              </a:ext>
            </a:extLst>
          </p:cNvPr>
          <p:cNvSpPr/>
          <p:nvPr/>
        </p:nvSpPr>
        <p:spPr>
          <a:xfrm>
            <a:off x="4408615" y="4651606"/>
            <a:ext cx="2270311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Informes de apoyo rendidos ante autoridades en procedimientos ajenos al Ayuntamiento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="" xmlns:a16="http://schemas.microsoft.com/office/drawing/2014/main" id="{2024D4FA-82C8-434B-A33D-66FC4DD0734A}"/>
              </a:ext>
            </a:extLst>
          </p:cNvPr>
          <p:cNvSpPr/>
          <p:nvPr/>
        </p:nvSpPr>
        <p:spPr>
          <a:xfrm>
            <a:off x="1765052" y="5639489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Demandas promovidas en contra del Ayuntamiento contestadas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="" xmlns:a16="http://schemas.microsoft.com/office/drawing/2014/main" id="{CF2ACDBA-7D56-4365-9AC1-4C141260E7E2}"/>
              </a:ext>
            </a:extLst>
          </p:cNvPr>
          <p:cNvSpPr/>
          <p:nvPr/>
        </p:nvSpPr>
        <p:spPr>
          <a:xfrm>
            <a:off x="4408613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Informes y requerimientos presentados ante autoridades legales </a:t>
            </a:r>
          </a:p>
        </p:txBody>
      </p:sp>
      <p:sp>
        <p:nvSpPr>
          <p:cNvPr id="74" name="Diagrama de flujo: proceso 30">
            <a:extLst>
              <a:ext uri="{FF2B5EF4-FFF2-40B4-BE49-F238E27FC236}">
                <a16:creationId xmlns="" xmlns:a16="http://schemas.microsoft.com/office/drawing/2014/main" id="{F1F35104-13BC-4F18-916C-2F62B5D0DACE}"/>
              </a:ext>
            </a:extLst>
          </p:cNvPr>
          <p:cNvSpPr/>
          <p:nvPr/>
        </p:nvSpPr>
        <p:spPr>
          <a:xfrm>
            <a:off x="1764021" y="3298092"/>
            <a:ext cx="2241022" cy="1220856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Desincorporaciones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de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inmuebles del patrimonio municipal gestionadas para que se inscriban en el registro público de la propiedad</a:t>
            </a:r>
          </a:p>
        </p:txBody>
      </p:sp>
      <p:cxnSp>
        <p:nvCxnSpPr>
          <p:cNvPr id="76" name="Conector recto 75">
            <a:extLst>
              <a:ext uri="{FF2B5EF4-FFF2-40B4-BE49-F238E27FC236}">
                <a16:creationId xmlns="" xmlns:a16="http://schemas.microsoft.com/office/drawing/2014/main" id="{D1A41A2D-754A-45A9-8BC1-569D3A039E66}"/>
              </a:ext>
            </a:extLst>
          </p:cNvPr>
          <p:cNvCxnSpPr>
            <a:cxnSpLocks/>
            <a:stCxn id="68" idx="1"/>
            <a:endCxn id="72" idx="3"/>
          </p:cNvCxnSpPr>
          <p:nvPr/>
        </p:nvCxnSpPr>
        <p:spPr>
          <a:xfrm flipH="1" flipV="1">
            <a:off x="4015884" y="6090932"/>
            <a:ext cx="392728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="" xmlns:a16="http://schemas.microsoft.com/office/drawing/2014/main" id="{34223D31-801A-432B-B769-A4641F033CB8}"/>
              </a:ext>
            </a:extLst>
          </p:cNvPr>
          <p:cNvCxnSpPr>
            <a:cxnSpLocks/>
            <a:stCxn id="71" idx="1"/>
            <a:endCxn id="70" idx="3"/>
          </p:cNvCxnSpPr>
          <p:nvPr/>
        </p:nvCxnSpPr>
        <p:spPr>
          <a:xfrm flipH="1" flipV="1">
            <a:off x="4005043" y="5074831"/>
            <a:ext cx="403572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="" xmlns:a16="http://schemas.microsoft.com/office/drawing/2014/main" id="{033CCA60-AA38-442A-881C-646F3BD4A504}"/>
              </a:ext>
            </a:extLst>
          </p:cNvPr>
          <p:cNvCxnSpPr>
            <a:cxnSpLocks/>
            <a:stCxn id="73" idx="1"/>
            <a:endCxn id="74" idx="3"/>
          </p:cNvCxnSpPr>
          <p:nvPr/>
        </p:nvCxnSpPr>
        <p:spPr>
          <a:xfrm flipH="1" flipV="1">
            <a:off x="4005043" y="3908520"/>
            <a:ext cx="403570" cy="1894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="" xmlns:a16="http://schemas.microsoft.com/office/drawing/2014/main" id="{A4357064-EE8B-4E9B-BD99-F4C362555455}"/>
              </a:ext>
            </a:extLst>
          </p:cNvPr>
          <p:cNvSpPr/>
          <p:nvPr/>
        </p:nvSpPr>
        <p:spPr>
          <a:xfrm>
            <a:off x="7030026" y="4647218"/>
            <a:ext cx="224102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1.8 Iniciativas de normatividad y reglamentación promovidas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="" xmlns:a16="http://schemas.microsoft.com/office/drawing/2014/main" id="{6F206030-EFFD-4D34-AA9C-F74E96F8FA3E}"/>
              </a:ext>
            </a:extLst>
          </p:cNvPr>
          <p:cNvSpPr/>
          <p:nvPr/>
        </p:nvSpPr>
        <p:spPr>
          <a:xfrm>
            <a:off x="7031057" y="5644028"/>
            <a:ext cx="2250832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1.9 Reuniones de trabajo celebradas con áreas jurídicas </a:t>
            </a:r>
          </a:p>
        </p:txBody>
      </p:sp>
      <p:sp>
        <p:nvSpPr>
          <p:cNvPr id="86" name="Diagrama de flujo: proceso 30">
            <a:extLst>
              <a:ext uri="{FF2B5EF4-FFF2-40B4-BE49-F238E27FC236}">
                <a16:creationId xmlns="" xmlns:a16="http://schemas.microsoft.com/office/drawing/2014/main" id="{36C808B6-AF57-41E4-A227-AC79E65BA2C9}"/>
              </a:ext>
            </a:extLst>
          </p:cNvPr>
          <p:cNvSpPr/>
          <p:nvPr/>
        </p:nvSpPr>
        <p:spPr>
          <a:xfrm>
            <a:off x="9540421" y="3665774"/>
            <a:ext cx="227031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1.10 Resarcimiento gestionado de daños al patrimonio municipal</a:t>
            </a:r>
          </a:p>
        </p:txBody>
      </p:sp>
      <p:sp>
        <p:nvSpPr>
          <p:cNvPr id="87" name="Diagrama de flujo: proceso 30">
            <a:extLst>
              <a:ext uri="{FF2B5EF4-FFF2-40B4-BE49-F238E27FC236}">
                <a16:creationId xmlns="" xmlns:a16="http://schemas.microsoft.com/office/drawing/2014/main" id="{07C5C193-DCB0-47E4-98FA-D9046C68789F}"/>
              </a:ext>
            </a:extLst>
          </p:cNvPr>
          <p:cNvSpPr/>
          <p:nvPr/>
        </p:nvSpPr>
        <p:spPr>
          <a:xfrm>
            <a:off x="7030026" y="3673717"/>
            <a:ext cx="2241022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Personal capacitado</a:t>
            </a:r>
          </a:p>
        </p:txBody>
      </p:sp>
      <p:cxnSp>
        <p:nvCxnSpPr>
          <p:cNvPr id="88" name="Conector recto 87">
            <a:extLst>
              <a:ext uri="{FF2B5EF4-FFF2-40B4-BE49-F238E27FC236}">
                <a16:creationId xmlns="" xmlns:a16="http://schemas.microsoft.com/office/drawing/2014/main" id="{52353F56-A8F0-4869-BDD9-BAE0C0DE458B}"/>
              </a:ext>
            </a:extLst>
          </p:cNvPr>
          <p:cNvCxnSpPr>
            <a:cxnSpLocks/>
          </p:cNvCxnSpPr>
          <p:nvPr/>
        </p:nvCxnSpPr>
        <p:spPr>
          <a:xfrm>
            <a:off x="9405734" y="3371716"/>
            <a:ext cx="12781" cy="27204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="" xmlns:a16="http://schemas.microsoft.com/office/drawing/2014/main" id="{BB2D588B-948D-47DB-8705-6911739A04D4}"/>
              </a:ext>
            </a:extLst>
          </p:cNvPr>
          <p:cNvCxnSpPr>
            <a:cxnSpLocks/>
            <a:endCxn id="85" idx="3"/>
          </p:cNvCxnSpPr>
          <p:nvPr/>
        </p:nvCxnSpPr>
        <p:spPr>
          <a:xfrm flipH="1">
            <a:off x="9281889" y="6095471"/>
            <a:ext cx="1238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="" xmlns:a16="http://schemas.microsoft.com/office/drawing/2014/main" id="{FD6CD35B-4CE2-45E9-8778-03E21F2E5349}"/>
              </a:ext>
            </a:extLst>
          </p:cNvPr>
          <p:cNvCxnSpPr>
            <a:cxnSpLocks/>
            <a:stCxn id="86" idx="1"/>
            <a:endCxn id="87" idx="3"/>
          </p:cNvCxnSpPr>
          <p:nvPr/>
        </p:nvCxnSpPr>
        <p:spPr>
          <a:xfrm flipH="1">
            <a:off x="9271048" y="4097926"/>
            <a:ext cx="269373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de flecha 92">
            <a:extLst>
              <a:ext uri="{FF2B5EF4-FFF2-40B4-BE49-F238E27FC236}">
                <a16:creationId xmlns="" xmlns:a16="http://schemas.microsoft.com/office/drawing/2014/main" id="{A320B82F-ADC3-44EF-BD31-645ACEC99BB6}"/>
              </a:ext>
            </a:extLst>
          </p:cNvPr>
          <p:cNvCxnSpPr>
            <a:cxnSpLocks/>
            <a:stCxn id="96" idx="0"/>
          </p:cNvCxnSpPr>
          <p:nvPr/>
        </p:nvCxnSpPr>
        <p:spPr>
          <a:xfrm flipH="1" flipV="1">
            <a:off x="6619395" y="1743475"/>
            <a:ext cx="2651653" cy="4900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de flecha 93">
            <a:extLst>
              <a:ext uri="{FF2B5EF4-FFF2-40B4-BE49-F238E27FC236}">
                <a16:creationId xmlns="" xmlns:a16="http://schemas.microsoft.com/office/drawing/2014/main" id="{739F0EC5-9B82-4E12-A7A4-00FDA52DB277}"/>
              </a:ext>
            </a:extLst>
          </p:cNvPr>
          <p:cNvCxnSpPr>
            <a:cxnSpLocks/>
            <a:stCxn id="95" idx="0"/>
          </p:cNvCxnSpPr>
          <p:nvPr/>
        </p:nvCxnSpPr>
        <p:spPr>
          <a:xfrm flipV="1">
            <a:off x="4184262" y="1743475"/>
            <a:ext cx="2435133" cy="47900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Diagrama de flujo: proceso 30">
            <a:extLst>
              <a:ext uri="{FF2B5EF4-FFF2-40B4-BE49-F238E27FC236}">
                <a16:creationId xmlns="" xmlns:a16="http://schemas.microsoft.com/office/drawing/2014/main" id="{1B4F999D-98E3-43FE-B730-48F7DF4C34BF}"/>
              </a:ext>
            </a:extLst>
          </p:cNvPr>
          <p:cNvSpPr/>
          <p:nvPr/>
        </p:nvSpPr>
        <p:spPr>
          <a:xfrm>
            <a:off x="2215885" y="2222476"/>
            <a:ext cx="3936754" cy="906405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Salvaguardar y administrar el inventario patrimonial de bienes muebles e inmuebles (terrenos y construcciones) del municipio, y representar al municipio en controversias jurídicas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6" name="Diagrama de flujo: proceso 30">
            <a:extLst>
              <a:ext uri="{FF2B5EF4-FFF2-40B4-BE49-F238E27FC236}">
                <a16:creationId xmlns="" xmlns:a16="http://schemas.microsoft.com/office/drawing/2014/main" id="{07553C4D-7EBF-4027-B5E7-E29F3AC258B4}"/>
              </a:ext>
            </a:extLst>
          </p:cNvPr>
          <p:cNvSpPr/>
          <p:nvPr/>
        </p:nvSpPr>
        <p:spPr>
          <a:xfrm>
            <a:off x="7302671" y="2233558"/>
            <a:ext cx="3936754" cy="90640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b="1" dirty="0">
                <a:solidFill>
                  <a:schemeClr val="tx1"/>
                </a:solidFill>
                <a:latin typeface="Euphemia" panose="020B0503040102020104" pitchFamily="34" charset="0"/>
              </a:rPr>
              <a:t>Componente </a:t>
            </a:r>
            <a:r>
              <a:rPr lang="es-MX" sz="1200" b="1" dirty="0" smtClean="0">
                <a:solidFill>
                  <a:schemeClr val="tx1"/>
                </a:solidFill>
                <a:latin typeface="Euphemia" panose="020B0503040102020104" pitchFamily="34" charset="0"/>
              </a:rPr>
              <a:t>2. Promover </a:t>
            </a:r>
            <a:r>
              <a:rPr lang="es-MX" sz="1200" b="1" dirty="0">
                <a:solidFill>
                  <a:schemeClr val="tx1"/>
                </a:solidFill>
                <a:latin typeface="Euphemia" panose="020B0503040102020104" pitchFamily="34" charset="0"/>
              </a:rPr>
              <a:t>la regularización de la tenencia del uso del suelo de predios irregulares en el municipio</a:t>
            </a:r>
            <a:endParaRPr lang="es-MX" sz="1200" dirty="0">
              <a:solidFill>
                <a:schemeClr val="tx1"/>
              </a:solidFill>
              <a:latin typeface="Euphemia" panose="020B0503040102020104" pitchFamily="34" charset="0"/>
            </a:endParaRPr>
          </a:p>
        </p:txBody>
      </p:sp>
      <p:cxnSp>
        <p:nvCxnSpPr>
          <p:cNvPr id="97" name="Conector recto de flecha 96">
            <a:extLst>
              <a:ext uri="{FF2B5EF4-FFF2-40B4-BE49-F238E27FC236}">
                <a16:creationId xmlns="" xmlns:a16="http://schemas.microsoft.com/office/drawing/2014/main" id="{D70DD2AD-704C-459B-9486-DDB99B73336F}"/>
              </a:ext>
            </a:extLst>
          </p:cNvPr>
          <p:cNvCxnSpPr>
            <a:cxnSpLocks/>
            <a:endCxn id="95" idx="2"/>
          </p:cNvCxnSpPr>
          <p:nvPr/>
        </p:nvCxnSpPr>
        <p:spPr>
          <a:xfrm flipV="1">
            <a:off x="4184262" y="3128881"/>
            <a:ext cx="0" cy="296205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de flecha 97">
            <a:extLst>
              <a:ext uri="{FF2B5EF4-FFF2-40B4-BE49-F238E27FC236}">
                <a16:creationId xmlns="" xmlns:a16="http://schemas.microsoft.com/office/drawing/2014/main" id="{54907B7F-D117-4CA9-BFB4-8A8F6547AF65}"/>
              </a:ext>
            </a:extLst>
          </p:cNvPr>
          <p:cNvCxnSpPr>
            <a:cxnSpLocks/>
          </p:cNvCxnSpPr>
          <p:nvPr/>
        </p:nvCxnSpPr>
        <p:spPr>
          <a:xfrm flipH="1">
            <a:off x="4184262" y="3381375"/>
            <a:ext cx="5221472" cy="2059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83" grpId="0" animBg="1"/>
      <p:bldP spid="85" grpId="0" animBg="1"/>
      <p:bldP spid="86" grpId="0" animBg="1"/>
      <p:bldP spid="87" grpId="0" animBg="1"/>
      <p:bldP spid="95" grpId="0" animBg="1"/>
      <p:bldP spid="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=""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PP- 004 - </a:t>
            </a:r>
            <a:r>
              <a:rPr lang="es-MX"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PATRIMONIO MUNICIPAL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=""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98031" y="1131480"/>
            <a:ext cx="1194957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=""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485081" y="2615495"/>
            <a:ext cx="1220855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=""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42641" y="4993998"/>
            <a:ext cx="2876296" cy="44733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="" xmlns:a16="http://schemas.microsoft.com/office/drawing/2014/main" id="{6B3E596B-6A15-4074-871D-FB6907EA2FBF}"/>
              </a:ext>
            </a:extLst>
          </p:cNvPr>
          <p:cNvSpPr/>
          <p:nvPr/>
        </p:nvSpPr>
        <p:spPr>
          <a:xfrm>
            <a:off x="1660277" y="1117356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Propósito del Programa: Promover y gestionar la formalización de la seguridad jurídica de la propiedad de los bienes muebles e  inmuebles públicos y privados en el municipio, y proteger los intereses y el patrimonio del Ayuntamiento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="" xmlns:a16="http://schemas.microsoft.com/office/drawing/2014/main" id="{6C391167-9DA0-4548-A46D-1C326A1CDB9C}"/>
              </a:ext>
            </a:extLst>
          </p:cNvPr>
          <p:cNvCxnSpPr>
            <a:cxnSpLocks/>
            <a:stCxn id="32" idx="0"/>
            <a:endCxn id="37" idx="2"/>
          </p:cNvCxnSpPr>
          <p:nvPr/>
        </p:nvCxnSpPr>
        <p:spPr>
          <a:xfrm flipH="1" flipV="1">
            <a:off x="6619395" y="1743475"/>
            <a:ext cx="2651653" cy="490083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="" xmlns:a16="http://schemas.microsoft.com/office/drawing/2014/main" id="{4A4B46C6-4091-4725-8BA6-CE25F855EDA2}"/>
              </a:ext>
            </a:extLst>
          </p:cNvPr>
          <p:cNvCxnSpPr>
            <a:cxnSpLocks/>
            <a:stCxn id="30" idx="0"/>
            <a:endCxn id="37" idx="2"/>
          </p:cNvCxnSpPr>
          <p:nvPr/>
        </p:nvCxnSpPr>
        <p:spPr>
          <a:xfrm flipV="1">
            <a:off x="4184262" y="1743475"/>
            <a:ext cx="2435133" cy="47900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Diagrama de flujo: proceso 30">
            <a:extLst>
              <a:ext uri="{FF2B5EF4-FFF2-40B4-BE49-F238E27FC236}">
                <a16:creationId xmlns="" xmlns:a16="http://schemas.microsoft.com/office/drawing/2014/main" id="{C44B6CEB-9409-4500-8DC7-0AEB4684C5AC}"/>
              </a:ext>
            </a:extLst>
          </p:cNvPr>
          <p:cNvSpPr/>
          <p:nvPr/>
        </p:nvSpPr>
        <p:spPr>
          <a:xfrm>
            <a:off x="4167034" y="5637438"/>
            <a:ext cx="1705719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Expedientes integrados para desincorporar y enajenar</a:t>
            </a:r>
          </a:p>
        </p:txBody>
      </p:sp>
      <p:sp>
        <p:nvSpPr>
          <p:cNvPr id="70" name="Diagrama de flujo: proceso 30">
            <a:extLst>
              <a:ext uri="{FF2B5EF4-FFF2-40B4-BE49-F238E27FC236}">
                <a16:creationId xmlns="" xmlns:a16="http://schemas.microsoft.com/office/drawing/2014/main" id="{6954C289-4513-4CA6-91EF-AEC74A4728F7}"/>
              </a:ext>
            </a:extLst>
          </p:cNvPr>
          <p:cNvSpPr/>
          <p:nvPr/>
        </p:nvSpPr>
        <p:spPr>
          <a:xfrm>
            <a:off x="2042675" y="4642679"/>
            <a:ext cx="1683714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Terrenos urbanos regularizados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="" xmlns:a16="http://schemas.microsoft.com/office/drawing/2014/main" id="{1BE0CEBE-3FDA-4148-AA6E-7D2CAA5FC21F}"/>
              </a:ext>
            </a:extLst>
          </p:cNvPr>
          <p:cNvSpPr/>
          <p:nvPr/>
        </p:nvSpPr>
        <p:spPr>
          <a:xfrm>
            <a:off x="4167036" y="4651606"/>
            <a:ext cx="1705718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Padrón de lotes por colonia actualizado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="" xmlns:a16="http://schemas.microsoft.com/office/drawing/2014/main" id="{2024D4FA-82C8-434B-A33D-66FC4DD0734A}"/>
              </a:ext>
            </a:extLst>
          </p:cNvPr>
          <p:cNvSpPr/>
          <p:nvPr/>
        </p:nvSpPr>
        <p:spPr>
          <a:xfrm>
            <a:off x="2044926" y="5639489"/>
            <a:ext cx="1691084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Solicitudes atendidas para verificar las medidas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="" xmlns:a16="http://schemas.microsoft.com/office/drawing/2014/main" id="{CF2ACDBA-7D56-4365-9AC1-4C141260E7E2}"/>
              </a:ext>
            </a:extLst>
          </p:cNvPr>
          <p:cNvSpPr/>
          <p:nvPr/>
        </p:nvSpPr>
        <p:spPr>
          <a:xfrm>
            <a:off x="4167035" y="366577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Títulos de propiedad expedidos</a:t>
            </a:r>
          </a:p>
        </p:txBody>
      </p:sp>
      <p:sp>
        <p:nvSpPr>
          <p:cNvPr id="74" name="Diagrama de flujo: proceso 30">
            <a:extLst>
              <a:ext uri="{FF2B5EF4-FFF2-40B4-BE49-F238E27FC236}">
                <a16:creationId xmlns="" xmlns:a16="http://schemas.microsoft.com/office/drawing/2014/main" id="{F1F35104-13BC-4F18-916C-2F62B5D0DACE}"/>
              </a:ext>
            </a:extLst>
          </p:cNvPr>
          <p:cNvSpPr/>
          <p:nvPr/>
        </p:nvSpPr>
        <p:spPr>
          <a:xfrm>
            <a:off x="2042675" y="3669178"/>
            <a:ext cx="1683714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Terrenos para vivienda otorgados</a:t>
            </a:r>
          </a:p>
        </p:txBody>
      </p:sp>
      <p:cxnSp>
        <p:nvCxnSpPr>
          <p:cNvPr id="75" name="Conector recto 74">
            <a:extLst>
              <a:ext uri="{FF2B5EF4-FFF2-40B4-BE49-F238E27FC236}">
                <a16:creationId xmlns="" xmlns:a16="http://schemas.microsoft.com/office/drawing/2014/main" id="{999C36C8-20C5-4801-B90B-ADC5A0EA7D30}"/>
              </a:ext>
            </a:extLst>
          </p:cNvPr>
          <p:cNvCxnSpPr>
            <a:cxnSpLocks/>
          </p:cNvCxnSpPr>
          <p:nvPr/>
        </p:nvCxnSpPr>
        <p:spPr>
          <a:xfrm>
            <a:off x="3952499" y="3371716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="" xmlns:a16="http://schemas.microsoft.com/office/drawing/2014/main" id="{D1A41A2D-754A-45A9-8BC1-569D3A039E66}"/>
              </a:ext>
            </a:extLst>
          </p:cNvPr>
          <p:cNvCxnSpPr>
            <a:cxnSpLocks/>
            <a:stCxn id="68" idx="1"/>
            <a:endCxn id="72" idx="3"/>
          </p:cNvCxnSpPr>
          <p:nvPr/>
        </p:nvCxnSpPr>
        <p:spPr>
          <a:xfrm flipH="1" flipV="1">
            <a:off x="3736010" y="6090932"/>
            <a:ext cx="431024" cy="1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="" xmlns:a16="http://schemas.microsoft.com/office/drawing/2014/main" id="{34223D31-801A-432B-B769-A4641F033CB8}"/>
              </a:ext>
            </a:extLst>
          </p:cNvPr>
          <p:cNvCxnSpPr>
            <a:cxnSpLocks/>
            <a:stCxn id="71" idx="1"/>
            <a:endCxn id="70" idx="3"/>
          </p:cNvCxnSpPr>
          <p:nvPr/>
        </p:nvCxnSpPr>
        <p:spPr>
          <a:xfrm flipH="1" flipV="1">
            <a:off x="3726389" y="5074831"/>
            <a:ext cx="440647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="" xmlns:a16="http://schemas.microsoft.com/office/drawing/2014/main" id="{033CCA60-AA38-442A-881C-646F3BD4A504}"/>
              </a:ext>
            </a:extLst>
          </p:cNvPr>
          <p:cNvCxnSpPr>
            <a:cxnSpLocks/>
            <a:stCxn id="73" idx="1"/>
            <a:endCxn id="74" idx="3"/>
          </p:cNvCxnSpPr>
          <p:nvPr/>
        </p:nvCxnSpPr>
        <p:spPr>
          <a:xfrm flipH="1" flipV="1">
            <a:off x="3726389" y="4094063"/>
            <a:ext cx="440646" cy="38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="" xmlns:a16="http://schemas.microsoft.com/office/drawing/2014/main" id="{A4357064-EE8B-4E9B-BD99-F4C362555455}"/>
              </a:ext>
            </a:extLst>
          </p:cNvPr>
          <p:cNvSpPr/>
          <p:nvPr/>
        </p:nvSpPr>
        <p:spPr>
          <a:xfrm>
            <a:off x="6213305" y="4647218"/>
            <a:ext cx="1683714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2.8 Colonia 5 de Mayo titulada</a:t>
            </a:r>
          </a:p>
          <a:p>
            <a:pPr algn="ctr">
              <a:defRPr/>
            </a:pP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85" name="Diagrama de flujo: proceso 30">
            <a:extLst>
              <a:ext uri="{FF2B5EF4-FFF2-40B4-BE49-F238E27FC236}">
                <a16:creationId xmlns="" xmlns:a16="http://schemas.microsoft.com/office/drawing/2014/main" id="{6F206030-EFFD-4D34-AA9C-F74E96F8FA3E}"/>
              </a:ext>
            </a:extLst>
          </p:cNvPr>
          <p:cNvSpPr/>
          <p:nvPr/>
        </p:nvSpPr>
        <p:spPr>
          <a:xfrm>
            <a:off x="6215556" y="5644028"/>
            <a:ext cx="1691084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2.9 Colonia el Mirador titulada</a:t>
            </a:r>
          </a:p>
        </p:txBody>
      </p:sp>
      <p:sp>
        <p:nvSpPr>
          <p:cNvPr id="86" name="Diagrama de flujo: proceso 30">
            <a:extLst>
              <a:ext uri="{FF2B5EF4-FFF2-40B4-BE49-F238E27FC236}">
                <a16:creationId xmlns="" xmlns:a16="http://schemas.microsoft.com/office/drawing/2014/main" id="{36C808B6-AF57-41E4-A227-AC79E65BA2C9}"/>
              </a:ext>
            </a:extLst>
          </p:cNvPr>
          <p:cNvSpPr/>
          <p:nvPr/>
        </p:nvSpPr>
        <p:spPr>
          <a:xfrm>
            <a:off x="8308243" y="366577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2.10 Reuniones de trabajo celebradas con promotora inmobiliaria</a:t>
            </a:r>
          </a:p>
        </p:txBody>
      </p:sp>
      <p:sp>
        <p:nvSpPr>
          <p:cNvPr id="87" name="Diagrama de flujo: proceso 30">
            <a:extLst>
              <a:ext uri="{FF2B5EF4-FFF2-40B4-BE49-F238E27FC236}">
                <a16:creationId xmlns="" xmlns:a16="http://schemas.microsoft.com/office/drawing/2014/main" id="{07C5C193-DCB0-47E4-98FA-D9046C68789F}"/>
              </a:ext>
            </a:extLst>
          </p:cNvPr>
          <p:cNvSpPr/>
          <p:nvPr/>
        </p:nvSpPr>
        <p:spPr>
          <a:xfrm>
            <a:off x="6213305" y="3673717"/>
            <a:ext cx="1683714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Colonia Playitas titulada</a:t>
            </a:r>
          </a:p>
        </p:txBody>
      </p:sp>
      <p:cxnSp>
        <p:nvCxnSpPr>
          <p:cNvPr id="88" name="Conector recto 87">
            <a:extLst>
              <a:ext uri="{FF2B5EF4-FFF2-40B4-BE49-F238E27FC236}">
                <a16:creationId xmlns="" xmlns:a16="http://schemas.microsoft.com/office/drawing/2014/main" id="{52353F56-A8F0-4869-BDD9-BAE0C0DE458B}"/>
              </a:ext>
            </a:extLst>
          </p:cNvPr>
          <p:cNvCxnSpPr>
            <a:cxnSpLocks/>
          </p:cNvCxnSpPr>
          <p:nvPr/>
        </p:nvCxnSpPr>
        <p:spPr>
          <a:xfrm>
            <a:off x="8100809" y="3371716"/>
            <a:ext cx="12781" cy="27204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="" xmlns:a16="http://schemas.microsoft.com/office/drawing/2014/main" id="{BB2D588B-948D-47DB-8705-6911739A04D4}"/>
              </a:ext>
            </a:extLst>
          </p:cNvPr>
          <p:cNvCxnSpPr>
            <a:cxnSpLocks/>
            <a:stCxn id="36" idx="1"/>
            <a:endCxn id="85" idx="3"/>
          </p:cNvCxnSpPr>
          <p:nvPr/>
        </p:nvCxnSpPr>
        <p:spPr>
          <a:xfrm flipH="1">
            <a:off x="7906640" y="6083249"/>
            <a:ext cx="401602" cy="122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="" xmlns:a16="http://schemas.microsoft.com/office/drawing/2014/main" id="{FD6CD35B-4CE2-45E9-8778-03E21F2E5349}"/>
              </a:ext>
            </a:extLst>
          </p:cNvPr>
          <p:cNvCxnSpPr>
            <a:cxnSpLocks/>
            <a:stCxn id="86" idx="1"/>
            <a:endCxn id="87" idx="3"/>
          </p:cNvCxnSpPr>
          <p:nvPr/>
        </p:nvCxnSpPr>
        <p:spPr>
          <a:xfrm flipH="1">
            <a:off x="7897019" y="4097926"/>
            <a:ext cx="411224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iagrama de flujo: proceso 30">
            <a:extLst>
              <a:ext uri="{FF2B5EF4-FFF2-40B4-BE49-F238E27FC236}">
                <a16:creationId xmlns="" xmlns:a16="http://schemas.microsoft.com/office/drawing/2014/main" id="{4B6E9A48-1C51-4059-81E8-99F3386AA06D}"/>
              </a:ext>
            </a:extLst>
          </p:cNvPr>
          <p:cNvSpPr/>
          <p:nvPr/>
        </p:nvSpPr>
        <p:spPr>
          <a:xfrm>
            <a:off x="2215885" y="2222476"/>
            <a:ext cx="3936754" cy="906405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>
                <a:solidFill>
                  <a:srgbClr val="000000"/>
                </a:solidFill>
                <a:latin typeface="Euphemia"/>
              </a:rPr>
              <a:t>Componente 1 Salvaguardar y administrar el inventario patrimonial de bienes muebles e inmuebles (terrenos y construcciones) del municipio, y representar al municipio en controversias jurídicas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2" name="Diagrama de flujo: proceso 30">
            <a:extLst>
              <a:ext uri="{FF2B5EF4-FFF2-40B4-BE49-F238E27FC236}">
                <a16:creationId xmlns="" xmlns:a16="http://schemas.microsoft.com/office/drawing/2014/main" id="{21B37E12-60E7-409C-95D9-BCB5A44F9F02}"/>
              </a:ext>
            </a:extLst>
          </p:cNvPr>
          <p:cNvSpPr/>
          <p:nvPr/>
        </p:nvSpPr>
        <p:spPr>
          <a:xfrm>
            <a:off x="7302671" y="2233558"/>
            <a:ext cx="3936754" cy="90640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b="1">
                <a:solidFill>
                  <a:schemeClr val="tx1"/>
                </a:solidFill>
                <a:latin typeface="Euphemia" panose="020B0503040102020104" pitchFamily="34" charset="0"/>
              </a:rPr>
              <a:t>Componente 2. Promover la regularización de la tenencia del uso del suelo de predios irregulares en el municipio</a:t>
            </a:r>
            <a:endParaRPr lang="es-MX" sz="1200" dirty="0">
              <a:solidFill>
                <a:schemeClr val="tx1"/>
              </a:solidFill>
              <a:latin typeface="Euphemia" panose="020B0503040102020104" pitchFamily="34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="" xmlns:a16="http://schemas.microsoft.com/office/drawing/2014/main" id="{E22322A0-2B53-4A16-954A-0CBED2BD692D}"/>
              </a:ext>
            </a:extLst>
          </p:cNvPr>
          <p:cNvCxnSpPr>
            <a:cxnSpLocks/>
          </p:cNvCxnSpPr>
          <p:nvPr/>
        </p:nvCxnSpPr>
        <p:spPr>
          <a:xfrm>
            <a:off x="3952499" y="3371716"/>
            <a:ext cx="5318549" cy="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="" xmlns:a16="http://schemas.microsoft.com/office/drawing/2014/main" id="{02FBA632-3261-4DC1-9BF3-C41BF60289C6}"/>
              </a:ext>
            </a:extLst>
          </p:cNvPr>
          <p:cNvCxnSpPr>
            <a:cxnSpLocks/>
            <a:stCxn id="40" idx="1"/>
            <a:endCxn id="83" idx="3"/>
          </p:cNvCxnSpPr>
          <p:nvPr/>
        </p:nvCxnSpPr>
        <p:spPr>
          <a:xfrm flipH="1">
            <a:off x="7897019" y="5074831"/>
            <a:ext cx="411225" cy="45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Diagrama de flujo: proceso 30">
            <a:extLst>
              <a:ext uri="{FF2B5EF4-FFF2-40B4-BE49-F238E27FC236}">
                <a16:creationId xmlns="" xmlns:a16="http://schemas.microsoft.com/office/drawing/2014/main" id="{EE1ECA9A-F4F7-49EC-B2F8-A16D8F8A4E12}"/>
              </a:ext>
            </a:extLst>
          </p:cNvPr>
          <p:cNvSpPr/>
          <p:nvPr/>
        </p:nvSpPr>
        <p:spPr>
          <a:xfrm>
            <a:off x="8308242" y="5628511"/>
            <a:ext cx="1705719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2.12 Reuniones de con personal de Sindicatura</a:t>
            </a:r>
          </a:p>
        </p:txBody>
      </p:sp>
      <p:sp>
        <p:nvSpPr>
          <p:cNvPr id="40" name="Diagrama de flujo: proceso 30">
            <a:extLst>
              <a:ext uri="{FF2B5EF4-FFF2-40B4-BE49-F238E27FC236}">
                <a16:creationId xmlns="" xmlns:a16="http://schemas.microsoft.com/office/drawing/2014/main" id="{31480E88-4528-4149-BA1F-D8BC2E7D19BA}"/>
              </a:ext>
            </a:extLst>
          </p:cNvPr>
          <p:cNvSpPr/>
          <p:nvPr/>
        </p:nvSpPr>
        <p:spPr>
          <a:xfrm>
            <a:off x="8308244" y="4642679"/>
            <a:ext cx="1705718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2.11 Reuniones de Trabajo con otras dependencias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="" xmlns:a16="http://schemas.microsoft.com/office/drawing/2014/main" id="{4B3BA48C-8E2F-437D-9D1C-93A3F8092CD3}"/>
              </a:ext>
            </a:extLst>
          </p:cNvPr>
          <p:cNvSpPr/>
          <p:nvPr/>
        </p:nvSpPr>
        <p:spPr>
          <a:xfrm>
            <a:off x="10208856" y="5637438"/>
            <a:ext cx="1705719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2.15 Lotes del Sector Parque Infantil regularizados</a:t>
            </a:r>
          </a:p>
        </p:txBody>
      </p:sp>
      <p:sp>
        <p:nvSpPr>
          <p:cNvPr id="45" name="Diagrama de flujo: proceso 30">
            <a:extLst>
              <a:ext uri="{FF2B5EF4-FFF2-40B4-BE49-F238E27FC236}">
                <a16:creationId xmlns="" xmlns:a16="http://schemas.microsoft.com/office/drawing/2014/main" id="{632BA20E-C86E-4876-91C4-38CA85EFEAB5}"/>
              </a:ext>
            </a:extLst>
          </p:cNvPr>
          <p:cNvSpPr/>
          <p:nvPr/>
        </p:nvSpPr>
        <p:spPr>
          <a:xfrm>
            <a:off x="10208858" y="4651606"/>
            <a:ext cx="1705718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2.14 Lote de la Colonia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Miguel Hidalgo- Antena 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titulados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="" xmlns:a16="http://schemas.microsoft.com/office/drawing/2014/main" id="{F91076C8-DBFA-4884-8585-9D7E56CFCDA4}"/>
              </a:ext>
            </a:extLst>
          </p:cNvPr>
          <p:cNvSpPr/>
          <p:nvPr/>
        </p:nvSpPr>
        <p:spPr>
          <a:xfrm>
            <a:off x="10208857" y="366577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2.13 Regularización e inscripción de Lotes 13 y 14 de la Colonia Playitas </a:t>
            </a:r>
          </a:p>
        </p:txBody>
      </p:sp>
      <p:cxnSp>
        <p:nvCxnSpPr>
          <p:cNvPr id="48" name="Conector recto 47">
            <a:extLst>
              <a:ext uri="{FF2B5EF4-FFF2-40B4-BE49-F238E27FC236}">
                <a16:creationId xmlns="" xmlns:a16="http://schemas.microsoft.com/office/drawing/2014/main" id="{0020801C-C1D4-4E23-82D5-C08E67C94F35}"/>
              </a:ext>
            </a:extLst>
          </p:cNvPr>
          <p:cNvCxnSpPr>
            <a:cxnSpLocks/>
          </p:cNvCxnSpPr>
          <p:nvPr/>
        </p:nvCxnSpPr>
        <p:spPr>
          <a:xfrm>
            <a:off x="10118146" y="3371716"/>
            <a:ext cx="0" cy="27192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="" xmlns:a16="http://schemas.microsoft.com/office/drawing/2014/main" id="{CFD4755E-3025-4403-8560-0BA312F43DD1}"/>
              </a:ext>
            </a:extLst>
          </p:cNvPr>
          <p:cNvCxnSpPr>
            <a:cxnSpLocks/>
            <a:stCxn id="44" idx="1"/>
            <a:endCxn id="36" idx="3"/>
          </p:cNvCxnSpPr>
          <p:nvPr/>
        </p:nvCxnSpPr>
        <p:spPr>
          <a:xfrm flipH="1" flipV="1">
            <a:off x="10013961" y="6083249"/>
            <a:ext cx="194895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="" xmlns:a16="http://schemas.microsoft.com/office/drawing/2014/main" id="{54289A9E-01F9-49B5-9762-D3EBA15C5ED2}"/>
              </a:ext>
            </a:extLst>
          </p:cNvPr>
          <p:cNvCxnSpPr>
            <a:cxnSpLocks/>
            <a:stCxn id="46" idx="1"/>
            <a:endCxn id="86" idx="3"/>
          </p:cNvCxnSpPr>
          <p:nvPr/>
        </p:nvCxnSpPr>
        <p:spPr>
          <a:xfrm flipH="1">
            <a:off x="10013962" y="4097926"/>
            <a:ext cx="1948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="" xmlns:a16="http://schemas.microsoft.com/office/drawing/2014/main" id="{9B561369-05B4-4614-A81A-7077CF778B8D}"/>
              </a:ext>
            </a:extLst>
          </p:cNvPr>
          <p:cNvCxnSpPr>
            <a:cxnSpLocks/>
            <a:stCxn id="45" idx="1"/>
            <a:endCxn id="40" idx="3"/>
          </p:cNvCxnSpPr>
          <p:nvPr/>
        </p:nvCxnSpPr>
        <p:spPr>
          <a:xfrm flipH="1" flipV="1">
            <a:off x="10013962" y="5074831"/>
            <a:ext cx="194896" cy="8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="" xmlns:a16="http://schemas.microsoft.com/office/drawing/2014/main" id="{2E3667B8-E2B0-4248-A3B6-50FA370DF492}"/>
              </a:ext>
            </a:extLst>
          </p:cNvPr>
          <p:cNvCxnSpPr>
            <a:cxnSpLocks/>
          </p:cNvCxnSpPr>
          <p:nvPr/>
        </p:nvCxnSpPr>
        <p:spPr>
          <a:xfrm flipH="1" flipV="1">
            <a:off x="9271048" y="3367420"/>
            <a:ext cx="847095" cy="4296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="" xmlns:a16="http://schemas.microsoft.com/office/drawing/2014/main" id="{A19A7443-C554-425D-8A25-8A90344857E7}"/>
              </a:ext>
            </a:extLst>
          </p:cNvPr>
          <p:cNvCxnSpPr>
            <a:cxnSpLocks/>
            <a:endCxn id="32" idx="2"/>
          </p:cNvCxnSpPr>
          <p:nvPr/>
        </p:nvCxnSpPr>
        <p:spPr>
          <a:xfrm flipV="1">
            <a:off x="9271048" y="3139964"/>
            <a:ext cx="0" cy="21131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46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8" grpId="0" animBg="1"/>
      <p:bldP spid="37" grpId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83" grpId="0" animBg="1"/>
      <p:bldP spid="85" grpId="0" animBg="1"/>
      <p:bldP spid="86" grpId="0" animBg="1"/>
      <p:bldP spid="87" grpId="0" animBg="1"/>
      <p:bldP spid="30" grpId="0" animBg="1"/>
      <p:bldP spid="32" grpId="0" animBg="1"/>
      <p:bldP spid="36" grpId="0" animBg="1"/>
      <p:bldP spid="40" grpId="0" animBg="1"/>
      <p:bldP spid="44" grpId="0" animBg="1"/>
      <p:bldP spid="45" grpId="0" animBg="1"/>
      <p:bldP spid="4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402</Words>
  <Application>Microsoft Office PowerPoint</Application>
  <PresentationFormat>Panorámica</PresentationFormat>
  <Paragraphs>43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Propietario</cp:lastModifiedBy>
  <cp:revision>39</cp:revision>
  <cp:lastPrinted>2020-04-03T20:44:26Z</cp:lastPrinted>
  <dcterms:created xsi:type="dcterms:W3CDTF">2020-01-30T03:52:29Z</dcterms:created>
  <dcterms:modified xsi:type="dcterms:W3CDTF">2020-04-09T00:34:11Z</dcterms:modified>
</cp:coreProperties>
</file>